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81" r:id="rId3"/>
    <p:sldMasterId id="2147483682" r:id="rId4"/>
    <p:sldMasterId id="214748368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3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10.jp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jpg>
</file>

<file path=ppt/media/image3.jpg>
</file>

<file path=ppt/media/image4.pn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Shape 2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8" name="Shape 58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/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Shape 88"/>
          <p:cNvSpPr txBox="1"/>
          <p:nvPr>
            <p:ph idx="2" type="body"/>
          </p:nvPr>
        </p:nvSpPr>
        <p:spPr>
          <a:xfrm>
            <a:off x="629841" y="1878806"/>
            <a:ext cx="38685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/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" name="Shape 90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Shape 9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" name="Shape 9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96" name="Shape 9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" name="Shape 9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810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2" name="Shape 10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3" name="Shape 10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Shape 10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08" name="Shape 108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" name="Shape 1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Shape 1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21" name="Shape 121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" name="Shape 1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" name="Shape 12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Shape 1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1" name="Shape 13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2" name="Shape 1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5" name="Shape 1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9" name="Shape 1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3" name="Shape 14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4" name="Shape 1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7" name="Shape 1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1" name="Shape 1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4" name="Shape 1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Shape 15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8" name="Shape 15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59" name="Shape 15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" name="Shape 1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63" name="Shape 1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" name="Shape 1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741B47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jpg"/><Relationship Id="rId4" Type="http://schemas.openxmlformats.org/officeDocument/2006/relationships/image" Target="../media/image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jpg"/><Relationship Id="rId4" Type="http://schemas.openxmlformats.org/officeDocument/2006/relationships/image" Target="../media/image20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en.wikipedia.org/wiki/Computers" TargetMode="External"/><Relationship Id="rId4" Type="http://schemas.openxmlformats.org/officeDocument/2006/relationships/image" Target="../media/image16.png"/><Relationship Id="rId5" Type="http://schemas.openxmlformats.org/officeDocument/2006/relationships/image" Target="../media/image11.png"/><Relationship Id="rId6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Relationship Id="rId4" Type="http://schemas.openxmlformats.org/officeDocument/2006/relationships/image" Target="../media/image1.jpg"/><Relationship Id="rId5" Type="http://schemas.openxmlformats.org/officeDocument/2006/relationships/image" Target="../media/image14.jpg"/><Relationship Id="rId6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3.jpg"/><Relationship Id="rId5" Type="http://schemas.openxmlformats.org/officeDocument/2006/relationships/hyperlink" Target="https://en.wikipedia.org/wiki/HTCondor#cite_note-1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research.cs.wisc.edu/htcondor/HTCondorWeek2015/presentations/VahiK-pegasus-cw-2015.pdf" TargetMode="External"/><Relationship Id="rId4" Type="http://schemas.openxmlformats.org/officeDocument/2006/relationships/image" Target="../media/image7.png"/><Relationship Id="rId5" Type="http://schemas.openxmlformats.org/officeDocument/2006/relationships/hyperlink" Target="https://www.sciencedirect.com/science/article/pii/S0167739X14002015" TargetMode="External"/><Relationship Id="rId6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B5394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effectLst>
            <a:outerShdw blurRad="57150" rotWithShape="0" algn="bl" dir="1500000" dist="47625">
              <a:srgbClr val="000000">
                <a:alpha val="96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Clusters and  GRIDs</a:t>
            </a:r>
            <a:endParaRPr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5" name="Shape 175"/>
          <p:cNvSpPr txBox="1"/>
          <p:nvPr>
            <p:ph idx="1" type="subTitle"/>
          </p:nvPr>
        </p:nvSpPr>
        <p:spPr>
          <a:xfrm>
            <a:off x="311700" y="2834125"/>
            <a:ext cx="8520600" cy="1425600"/>
          </a:xfrm>
          <a:prstGeom prst="rect">
            <a:avLst/>
          </a:prstGeom>
          <a:effectLst>
            <a:outerShdw blurRad="57150" rotWithShape="0" algn="bl" dir="1500000" dist="38100">
              <a:srgbClr val="000000">
                <a:alpha val="92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High Throughput Computing</a:t>
            </a:r>
            <a:endParaRPr>
              <a:solidFill>
                <a:srgbClr val="F3F3F3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3F3F3"/>
                </a:solidFill>
              </a:rPr>
              <a:t>Making the most from what you have</a:t>
            </a:r>
            <a:endParaRPr sz="20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155CC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Shape 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5275" y="83825"/>
            <a:ext cx="3225801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Shape 2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300" y="152400"/>
            <a:ext cx="3225801" cy="4838702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Shape 254"/>
          <p:cNvSpPr txBox="1"/>
          <p:nvPr/>
        </p:nvSpPr>
        <p:spPr>
          <a:xfrm>
            <a:off x="3721100" y="597625"/>
            <a:ext cx="1604100" cy="12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An Najah HTC Class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Spring 2018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B5394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Shape 2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503424" cy="3002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Shape 2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8224" y="2151025"/>
            <a:ext cx="4183376" cy="2788917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Shape 261"/>
          <p:cNvSpPr txBox="1"/>
          <p:nvPr/>
        </p:nvSpPr>
        <p:spPr>
          <a:xfrm>
            <a:off x="5310050" y="538850"/>
            <a:ext cx="2762700" cy="9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An Najah HTC Class</a:t>
            </a:r>
            <a:endParaRPr sz="1800"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Spring 2018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B5394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/>
          <p:nvPr>
            <p:ph type="title"/>
          </p:nvPr>
        </p:nvSpPr>
        <p:spPr>
          <a:xfrm>
            <a:off x="311700" y="199275"/>
            <a:ext cx="8520600" cy="712200"/>
          </a:xfrm>
          <a:prstGeom prst="rect">
            <a:avLst/>
          </a:prstGeom>
          <a:solidFill>
            <a:srgbClr val="FFD966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Transitioning to One Room, One World, One Cluster</a:t>
            </a:r>
            <a:endParaRPr/>
          </a:p>
        </p:txBody>
      </p:sp>
      <p:sp>
        <p:nvSpPr>
          <p:cNvPr id="267" name="Shape 2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solidFill>
            <a:srgbClr val="00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It is now time to transition from having 5 separate mini clusters in the room to having one cluster with 11 compute nodes.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This cluster with have a total of 44 cores.; up to 66 if we run on the server.</a:t>
            </a:r>
            <a:endParaRPr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chemeClr val="dk1"/>
                </a:solidFill>
              </a:rPr>
              <a:t>Some Future Features:</a:t>
            </a:r>
            <a:endParaRPr sz="2000" u="sng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Distributed high performance file system (Hadoop)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NFS file system for long term storage.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NFS file system will be on the class server.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Hadoop file system will be distributed across all the machines.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Central managed accounts that are available on all machines</a:t>
            </a:r>
            <a:endParaRPr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B5394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/>
        </p:nvSpPr>
        <p:spPr>
          <a:xfrm>
            <a:off x="0" y="832825"/>
            <a:ext cx="9195300" cy="737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u="sng">
                <a:solidFill>
                  <a:schemeClr val="dk1"/>
                </a:solidFill>
              </a:rPr>
              <a:t>Transition Documentation:</a:t>
            </a:r>
            <a:endParaRPr sz="2000" u="sng"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00 Task List for Creating Cluster Room</a:t>
            </a:r>
            <a:endParaRPr sz="18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Shape 273"/>
          <p:cNvSpPr txBox="1"/>
          <p:nvPr/>
        </p:nvSpPr>
        <p:spPr>
          <a:xfrm>
            <a:off x="212675" y="1570225"/>
            <a:ext cx="7976700" cy="34743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chemeClr val="dk1"/>
                </a:solidFill>
              </a:rPr>
              <a:t>Documents that are a work in progress:</a:t>
            </a:r>
            <a:endParaRPr sz="2000" u="sng"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Cluster Account Creation and Management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Ganglia - Network Utilization Monitoring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Nagios System Monitoring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Puppet - node.py, profile  and role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Puppet Forge - Community Modules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Python tutorial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Setting up class server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Singularity Containers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Virtual Machines and Containers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Working with hiera data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Working with Puppet Templates</a:t>
            </a:r>
            <a:endParaRPr sz="18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Shape 274"/>
          <p:cNvSpPr txBox="1"/>
          <p:nvPr/>
        </p:nvSpPr>
        <p:spPr>
          <a:xfrm>
            <a:off x="0" y="184300"/>
            <a:ext cx="9195300" cy="49140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New Google Drive Subdirectory:</a:t>
            </a:r>
            <a:r>
              <a:rPr b="1" lang="en" sz="1600"/>
              <a:t> Transition to single cluster</a:t>
            </a:r>
            <a:endParaRPr b="1" sz="1600"/>
          </a:p>
        </p:txBody>
      </p:sp>
      <p:sp>
        <p:nvSpPr>
          <p:cNvPr id="275" name="Shape 275"/>
          <p:cNvSpPr txBox="1"/>
          <p:nvPr/>
        </p:nvSpPr>
        <p:spPr>
          <a:xfrm>
            <a:off x="6370000" y="2008500"/>
            <a:ext cx="2467800" cy="11265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Documents are in different states of development.</a:t>
            </a:r>
            <a:endParaRPr sz="2000"/>
          </a:p>
        </p:txBody>
      </p:sp>
      <p:sp>
        <p:nvSpPr>
          <p:cNvPr id="276" name="Shape 276"/>
          <p:cNvSpPr txBox="1"/>
          <p:nvPr/>
        </p:nvSpPr>
        <p:spPr>
          <a:xfrm>
            <a:off x="6162950" y="3926800"/>
            <a:ext cx="1756200" cy="737400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More to come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B5394"/>
        </a:soli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/>
          <p:nvPr/>
        </p:nvSpPr>
        <p:spPr>
          <a:xfrm>
            <a:off x="174075" y="122850"/>
            <a:ext cx="8642400" cy="49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 case you think that it always takes big systems to accomplish a lot, at the University of Colorado, the High Energy Theory group has access to some of the largest supercomputers in the world. </a:t>
            </a:r>
            <a:endParaRPr sz="24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They also have a small cluster of about 50 Core i7s. </a:t>
            </a:r>
            <a:endParaRPr sz="24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Between about 2014 and 2017 they published over 25 refereed papers from research done solely by using this small cluster. </a:t>
            </a:r>
            <a:endParaRPr sz="24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They found a problem that they were able to thoroughly explore based on their available resources. 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B5394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/>
        </p:nvSpPr>
        <p:spPr>
          <a:xfrm>
            <a:off x="3340838" y="146963"/>
            <a:ext cx="20964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3F3F3"/>
                </a:solidFill>
              </a:rPr>
              <a:t>Computing Cluster</a:t>
            </a:r>
            <a:endParaRPr sz="1800">
              <a:solidFill>
                <a:srgbClr val="F3F3F3"/>
              </a:solidFill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1809225" y="656363"/>
            <a:ext cx="5525400" cy="8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 u="sng">
                <a:solidFill>
                  <a:srgbClr val="F3F3F3"/>
                </a:solidFill>
              </a:rPr>
              <a:t>Definition: </a:t>
            </a:r>
            <a:r>
              <a:rPr lang="en" sz="1400">
                <a:solidFill>
                  <a:srgbClr val="F3F3F3"/>
                </a:solidFill>
              </a:rPr>
              <a:t> A </a:t>
            </a:r>
            <a:r>
              <a:rPr b="1" lang="en" sz="1400">
                <a:solidFill>
                  <a:srgbClr val="F3F3F3"/>
                </a:solidFill>
              </a:rPr>
              <a:t>computer cluster</a:t>
            </a:r>
            <a:r>
              <a:rPr lang="en" sz="1400">
                <a:solidFill>
                  <a:srgbClr val="F3F3F3"/>
                </a:solidFill>
              </a:rPr>
              <a:t> is a set of loosely or tightly connected</a:t>
            </a:r>
            <a:r>
              <a:rPr lang="en" sz="1400">
                <a:solidFill>
                  <a:srgbClr val="F3F3F3"/>
                </a:solidFill>
                <a:uFill>
                  <a:noFill/>
                </a:uFill>
                <a:hlinkClick r:id="rId3"/>
              </a:rPr>
              <a:t> </a:t>
            </a:r>
            <a:r>
              <a:rPr lang="en" sz="1400">
                <a:solidFill>
                  <a:srgbClr val="F3F3F3"/>
                </a:solidFill>
              </a:rPr>
              <a:t>computers that work together so that, in many respects, they can be viewed as a single system</a:t>
            </a:r>
            <a:endParaRPr sz="1400">
              <a:solidFill>
                <a:srgbClr val="F3F3F3"/>
              </a:solidFill>
            </a:endParaRPr>
          </a:p>
        </p:txBody>
      </p:sp>
      <p:sp>
        <p:nvSpPr>
          <p:cNvPr id="182" name="Shape 182"/>
          <p:cNvSpPr txBox="1"/>
          <p:nvPr/>
        </p:nvSpPr>
        <p:spPr>
          <a:xfrm>
            <a:off x="578025" y="1391194"/>
            <a:ext cx="7896600" cy="3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Basic components of computing cluster</a:t>
            </a:r>
            <a:endParaRPr sz="1400">
              <a:solidFill>
                <a:srgbClr val="FFFFFF"/>
              </a:solidFill>
            </a:endParaRPr>
          </a:p>
          <a:p>
            <a:pPr indent="-254000" lvl="0" marL="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Char char="●"/>
            </a:pPr>
            <a:r>
              <a:rPr lang="en" sz="1400">
                <a:solidFill>
                  <a:srgbClr val="F3F3F3"/>
                </a:solidFill>
              </a:rPr>
              <a:t>Usually:</a:t>
            </a:r>
            <a:endParaRPr sz="1400">
              <a:solidFill>
                <a:srgbClr val="F3F3F3"/>
              </a:solidFill>
            </a:endParaRPr>
          </a:p>
          <a:p>
            <a:pPr indent="3429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3F3F3"/>
                </a:solidFill>
              </a:rPr>
              <a:t>            Fast local network</a:t>
            </a:r>
            <a:endParaRPr sz="1400">
              <a:solidFill>
                <a:srgbClr val="F3F3F3"/>
              </a:solidFill>
            </a:endParaRPr>
          </a:p>
          <a:p>
            <a:pPr indent="3429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3F3F3"/>
                </a:solidFill>
              </a:rPr>
              <a:t>            All computers are similar or same hardware</a:t>
            </a:r>
            <a:endParaRPr sz="1400">
              <a:solidFill>
                <a:srgbClr val="F3F3F3"/>
              </a:solidFill>
            </a:endParaRPr>
          </a:p>
          <a:p>
            <a:pPr indent="3429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3F3F3"/>
                </a:solidFill>
              </a:rPr>
              <a:t>            All computers run same operating system (Version and distribution)              </a:t>
            </a:r>
            <a:endParaRPr sz="1400">
              <a:solidFill>
                <a:srgbClr val="F3F3F3"/>
              </a:solidFill>
            </a:endParaRPr>
          </a:p>
          <a:p>
            <a:pPr indent="3429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3F3F3"/>
                </a:solidFill>
              </a:rPr>
              <a:t>            Distributed file system</a:t>
            </a:r>
            <a:endParaRPr sz="1400">
              <a:solidFill>
                <a:srgbClr val="F3F3F3"/>
              </a:solidFill>
            </a:endParaRPr>
          </a:p>
          <a:p>
            <a:pPr indent="3429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3F3F3"/>
                </a:solidFill>
              </a:rPr>
              <a:t>            No monitors</a:t>
            </a:r>
            <a:endParaRPr sz="1400">
              <a:solidFill>
                <a:srgbClr val="F3F3F3"/>
              </a:solidFill>
            </a:endParaRPr>
          </a:p>
          <a:p>
            <a:pPr indent="3429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3F3F3"/>
                </a:solidFill>
              </a:rPr>
              <a:t>            Private network</a:t>
            </a:r>
            <a:endParaRPr sz="1400">
              <a:solidFill>
                <a:srgbClr val="F3F3F3"/>
              </a:solidFill>
            </a:endParaRPr>
          </a:p>
          <a:p>
            <a:pPr indent="3429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3F3F3"/>
                </a:solidFill>
              </a:rPr>
              <a:t>            Outbound Internet access</a:t>
            </a:r>
            <a:endParaRPr sz="1400">
              <a:solidFill>
                <a:srgbClr val="F3F3F3"/>
              </a:solidFill>
            </a:endParaRPr>
          </a:p>
          <a:p>
            <a:pPr indent="3429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3F3F3"/>
                </a:solidFill>
              </a:rPr>
              <a:t>            No inbound Internet access</a:t>
            </a:r>
            <a:endParaRPr sz="1400">
              <a:solidFill>
                <a:srgbClr val="F3F3F3"/>
              </a:solidFill>
            </a:endParaRPr>
          </a:p>
          <a:p>
            <a:pPr indent="-254000" lvl="0" marL="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Char char="●"/>
            </a:pPr>
            <a:r>
              <a:rPr lang="en" sz="1400">
                <a:solidFill>
                  <a:srgbClr val="F3F3F3"/>
                </a:solidFill>
              </a:rPr>
              <a:t>Hardware generally chosen by highest performance to cost ratio</a:t>
            </a:r>
            <a:endParaRPr sz="1400">
              <a:solidFill>
                <a:srgbClr val="F3F3F3"/>
              </a:solidFill>
            </a:endParaRPr>
          </a:p>
          <a:p>
            <a:pPr indent="-254000" lvl="0" marL="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Char char="●"/>
            </a:pPr>
            <a:r>
              <a:rPr lang="en" sz="1400">
                <a:solidFill>
                  <a:srgbClr val="F3F3F3"/>
                </a:solidFill>
              </a:rPr>
              <a:t>Jobs managed and queued by batch system (Condor, PBS, SLURM)</a:t>
            </a:r>
            <a:endParaRPr sz="1400">
              <a:solidFill>
                <a:srgbClr val="F3F3F3"/>
              </a:solidFill>
            </a:endParaRPr>
          </a:p>
          <a:p>
            <a:pPr indent="-254000" lvl="0" marL="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Char char="●"/>
            </a:pPr>
            <a:r>
              <a:rPr lang="en" sz="1400">
                <a:solidFill>
                  <a:srgbClr val="F3F3F3"/>
                </a:solidFill>
              </a:rPr>
              <a:t>Middleware software to manage computer configuration (Puppet)</a:t>
            </a:r>
            <a:endParaRPr sz="1400">
              <a:solidFill>
                <a:srgbClr val="F3F3F3"/>
              </a:solidFill>
            </a:endParaRPr>
          </a:p>
          <a:p>
            <a:pPr indent="-254000" lvl="0" marL="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Char char="●"/>
            </a:pPr>
            <a:r>
              <a:rPr lang="en" sz="1400">
                <a:solidFill>
                  <a:srgbClr val="F3F3F3"/>
                </a:solidFill>
              </a:rPr>
              <a:t>Middleware software to install operating systems (Cobbler)</a:t>
            </a:r>
            <a:endParaRPr sz="1400">
              <a:solidFill>
                <a:srgbClr val="F3F3F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I</a:t>
            </a:r>
            <a:r>
              <a:rPr b="1" lang="en" sz="1800">
                <a:solidFill>
                  <a:srgbClr val="EFEFEF"/>
                </a:solidFill>
              </a:rPr>
              <a:t>mportant concepts: Configuration management and provisioning</a:t>
            </a:r>
            <a:endParaRPr b="1" sz="1800">
              <a:solidFill>
                <a:srgbClr val="EFEFEF"/>
              </a:solidFill>
            </a:endParaRPr>
          </a:p>
        </p:txBody>
      </p:sp>
      <p:pic>
        <p:nvPicPr>
          <p:cNvPr id="183" name="Shape 1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90513" y="656363"/>
            <a:ext cx="1375895" cy="1259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7996" y="2755650"/>
            <a:ext cx="2621456" cy="624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29638" y="3719663"/>
            <a:ext cx="1734323" cy="6243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B5394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Shape 1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575" y="2774175"/>
            <a:ext cx="3518250" cy="229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Shape 1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099" y="143073"/>
            <a:ext cx="3252775" cy="267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 txBox="1"/>
          <p:nvPr/>
        </p:nvSpPr>
        <p:spPr>
          <a:xfrm>
            <a:off x="3614597" y="378475"/>
            <a:ext cx="1674600" cy="9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Computing Clusters</a:t>
            </a:r>
            <a:endParaRPr sz="2400">
              <a:solidFill>
                <a:srgbClr val="FFFFFF"/>
              </a:solidFill>
            </a:endParaRPr>
          </a:p>
        </p:txBody>
      </p:sp>
      <p:pic>
        <p:nvPicPr>
          <p:cNvPr id="193" name="Shape 19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83798" y="-8"/>
            <a:ext cx="3590599" cy="23925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Shape 19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87501" y="2392550"/>
            <a:ext cx="4292549" cy="245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B5394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Shape 1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353" y="195750"/>
            <a:ext cx="5025150" cy="119685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Shape 200"/>
          <p:cNvSpPr txBox="1"/>
          <p:nvPr/>
        </p:nvSpPr>
        <p:spPr>
          <a:xfrm>
            <a:off x="292950" y="3901325"/>
            <a:ext cx="4120200" cy="10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DAGMan (Directed Acyclic Graph Manager) is a meta-scheduler for HTCondor. It manages dependencies between jobs at a higher level than the HTCondor Scheduler.</a:t>
            </a:r>
            <a:r>
              <a:rPr lang="en"/>
              <a:t> </a:t>
            </a:r>
            <a:endParaRPr/>
          </a:p>
        </p:txBody>
      </p:sp>
      <p:pic>
        <p:nvPicPr>
          <p:cNvPr id="201" name="Shape 201"/>
          <p:cNvPicPr preferRelativeResize="0"/>
          <p:nvPr/>
        </p:nvPicPr>
        <p:blipFill rotWithShape="1">
          <a:blip r:embed="rId4">
            <a:alphaModFix/>
          </a:blip>
          <a:srcRect b="0" l="0" r="0" t="6681"/>
          <a:stretch/>
        </p:blipFill>
        <p:spPr>
          <a:xfrm>
            <a:off x="4467025" y="1290175"/>
            <a:ext cx="4720549" cy="3307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Shape 202"/>
          <p:cNvSpPr txBox="1"/>
          <p:nvPr/>
        </p:nvSpPr>
        <p:spPr>
          <a:xfrm>
            <a:off x="395350" y="1392600"/>
            <a:ext cx="4017900" cy="22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HTCondor</a:t>
            </a:r>
            <a:r>
              <a:rPr lang="en">
                <a:solidFill>
                  <a:srgbClr val="FFFFFF"/>
                </a:solidFill>
              </a:rPr>
              <a:t> is an open-source high-throughput computing software framework for coarse-grained distributed parallelization of computationally intensive tasks.</a:t>
            </a:r>
            <a:r>
              <a:rPr baseline="30000" lang="en" u="sng">
                <a:solidFill>
                  <a:srgbClr val="FFFFFF"/>
                </a:solidFill>
                <a:hlinkClick r:id="rId5"/>
              </a:rPr>
              <a:t>[1]</a:t>
            </a:r>
            <a:r>
              <a:rPr lang="en">
                <a:solidFill>
                  <a:srgbClr val="FFFFFF"/>
                </a:solidFill>
              </a:rPr>
              <a:t> It can be used to manage workload on a dedicated cluster of computers, or to farm out work to idle desktop computers – so-called cycle scavenging. HTCondor runs on Linux, Unix, Mac OS X, FreeBSD, and Microsoft Windows operating systems. 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203" name="Shape 203"/>
          <p:cNvCxnSpPr/>
          <p:nvPr/>
        </p:nvCxnSpPr>
        <p:spPr>
          <a:xfrm flipH="1" rot="10800000">
            <a:off x="4269925" y="2651950"/>
            <a:ext cx="921600" cy="136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B5394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Shape 208"/>
          <p:cNvGrpSpPr/>
          <p:nvPr/>
        </p:nvGrpSpPr>
        <p:grpSpPr>
          <a:xfrm>
            <a:off x="624427" y="2890400"/>
            <a:ext cx="2108555" cy="1948975"/>
            <a:chOff x="624427" y="2890400"/>
            <a:chExt cx="2108555" cy="1948975"/>
          </a:xfrm>
        </p:grpSpPr>
        <p:sp>
          <p:nvSpPr>
            <p:cNvPr id="209" name="Shape 209"/>
            <p:cNvSpPr txBox="1"/>
            <p:nvPr/>
          </p:nvSpPr>
          <p:spPr>
            <a:xfrm>
              <a:off x="624625" y="4565175"/>
              <a:ext cx="2053500" cy="27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u="sng">
                  <a:solidFill>
                    <a:srgbClr val="FFFFFF"/>
                  </a:solidFill>
                  <a:hlinkClick r:id="rId3"/>
                </a:rPr>
                <a:t>Pegasus Work Flow</a:t>
              </a:r>
              <a:endParaRPr>
                <a:solidFill>
                  <a:srgbClr val="FFFFFF"/>
                </a:solidFill>
              </a:endParaRPr>
            </a:p>
          </p:txBody>
        </p:sp>
        <p:pic>
          <p:nvPicPr>
            <p:cNvPr id="210" name="Shape 21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24427" y="2890400"/>
              <a:ext cx="2108555" cy="16747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1" name="Shape 211"/>
          <p:cNvSpPr txBox="1"/>
          <p:nvPr/>
        </p:nvSpPr>
        <p:spPr>
          <a:xfrm>
            <a:off x="256000" y="276475"/>
            <a:ext cx="4060500" cy="23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The Pegasus Workflow Management System, maps abstract workflow descriptions onto distributed computing infrastructures. Pegasus has been used for more than twelve years by scientists in a wide variety of domains, including astronomy, seismology, bioinformatics, physics and others.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212" name="Shape 212"/>
          <p:cNvSpPr txBox="1"/>
          <p:nvPr/>
        </p:nvSpPr>
        <p:spPr>
          <a:xfrm>
            <a:off x="4685125" y="194575"/>
            <a:ext cx="19659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u="sng">
                <a:solidFill>
                  <a:srgbClr val="FFFFFF"/>
                </a:solidFill>
                <a:hlinkClick r:id="rId5"/>
              </a:rPr>
              <a:t>Pegasus</a:t>
            </a:r>
            <a:endParaRPr sz="3000">
              <a:solidFill>
                <a:srgbClr val="FFFFFF"/>
              </a:solidFill>
            </a:endParaRPr>
          </a:p>
        </p:txBody>
      </p:sp>
      <p:pic>
        <p:nvPicPr>
          <p:cNvPr id="213" name="Shape 2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95200" y="1509250"/>
            <a:ext cx="4331775" cy="3533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B5394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/>
        </p:nvSpPr>
        <p:spPr>
          <a:xfrm>
            <a:off x="1064923" y="78400"/>
            <a:ext cx="6635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3F3F3"/>
                </a:solidFill>
              </a:rPr>
              <a:t>High Energy Physics </a:t>
            </a:r>
            <a:r>
              <a:rPr lang="en" sz="1800">
                <a:solidFill>
                  <a:srgbClr val="F3F3F3"/>
                </a:solidFill>
              </a:rPr>
              <a:t>Cluster at University of Colorado</a:t>
            </a:r>
            <a:endParaRPr sz="1800">
              <a:solidFill>
                <a:srgbClr val="F3F3F3"/>
              </a:solidFill>
            </a:endParaRPr>
          </a:p>
        </p:txBody>
      </p:sp>
      <p:sp>
        <p:nvSpPr>
          <p:cNvPr id="219" name="Shape 219"/>
          <p:cNvSpPr txBox="1"/>
          <p:nvPr/>
        </p:nvSpPr>
        <p:spPr>
          <a:xfrm>
            <a:off x="960131" y="430969"/>
            <a:ext cx="3840600" cy="17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-254000" lvl="0" marL="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Char char="●"/>
            </a:pPr>
            <a:r>
              <a:rPr lang="en" sz="1400">
                <a:solidFill>
                  <a:srgbClr val="F3F3F3"/>
                </a:solidFill>
              </a:rPr>
              <a:t>About 200 compute nodes</a:t>
            </a:r>
            <a:endParaRPr sz="1400">
              <a:solidFill>
                <a:srgbClr val="F3F3F3"/>
              </a:solidFill>
            </a:endParaRPr>
          </a:p>
          <a:p>
            <a:pPr indent="-254000" lvl="0" marL="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Char char="●"/>
            </a:pPr>
            <a:r>
              <a:rPr lang="en" sz="1400">
                <a:solidFill>
                  <a:srgbClr val="F3F3F3"/>
                </a:solidFill>
              </a:rPr>
              <a:t>About 1700 cores (batch slots)</a:t>
            </a:r>
            <a:endParaRPr sz="1400">
              <a:solidFill>
                <a:srgbClr val="F3F3F3"/>
              </a:solidFill>
            </a:endParaRPr>
          </a:p>
          <a:p>
            <a:pPr indent="-254000" lvl="0" marL="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Char char="●"/>
            </a:pPr>
            <a:r>
              <a:rPr lang="en" sz="1400">
                <a:solidFill>
                  <a:srgbClr val="F3F3F3"/>
                </a:solidFill>
              </a:rPr>
              <a:t>1.4 PB of Hadoop data storage</a:t>
            </a:r>
            <a:endParaRPr sz="1400">
              <a:solidFill>
                <a:srgbClr val="F3F3F3"/>
              </a:solidFill>
            </a:endParaRPr>
          </a:p>
          <a:p>
            <a:pPr indent="-254000" lvl="0" marL="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Char char="●"/>
            </a:pPr>
            <a:r>
              <a:rPr lang="en" sz="1400">
                <a:solidFill>
                  <a:srgbClr val="F3F3F3"/>
                </a:solidFill>
              </a:rPr>
              <a:t>500 TB of NFS data storage</a:t>
            </a:r>
            <a:endParaRPr sz="1400">
              <a:solidFill>
                <a:srgbClr val="F3F3F3"/>
              </a:solidFill>
            </a:endParaRPr>
          </a:p>
          <a:p>
            <a:pPr indent="-254000" lvl="0" marL="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Char char="●"/>
            </a:pPr>
            <a:r>
              <a:rPr lang="en" sz="1400">
                <a:solidFill>
                  <a:srgbClr val="F3F3F3"/>
                </a:solidFill>
              </a:rPr>
              <a:t>About 20 support servers</a:t>
            </a:r>
            <a:endParaRPr sz="1400">
              <a:solidFill>
                <a:srgbClr val="F3F3F3"/>
              </a:solidFill>
            </a:endParaRPr>
          </a:p>
          <a:p>
            <a:pPr indent="-254000" lvl="0" marL="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Char char="●"/>
            </a:pPr>
            <a:r>
              <a:rPr lang="en" sz="1400">
                <a:solidFill>
                  <a:srgbClr val="F3F3F3"/>
                </a:solidFill>
              </a:rPr>
              <a:t>10 Gb Internet connection</a:t>
            </a:r>
            <a:endParaRPr sz="1400">
              <a:solidFill>
                <a:srgbClr val="F3F3F3"/>
              </a:solidFill>
            </a:endParaRPr>
          </a:p>
          <a:p>
            <a:pPr indent="-254000" lvl="0" marL="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Char char="●"/>
            </a:pPr>
            <a:r>
              <a:rPr lang="en" sz="1400">
                <a:solidFill>
                  <a:srgbClr val="F3F3F3"/>
                </a:solidFill>
              </a:rPr>
              <a:t>Mix of 10Gb and 1Gb in computer room</a:t>
            </a:r>
            <a:endParaRPr sz="1400">
              <a:solidFill>
                <a:srgbClr val="F3F3F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F3F3"/>
              </a:solidFill>
            </a:endParaRPr>
          </a:p>
        </p:txBody>
      </p:sp>
      <p:pic>
        <p:nvPicPr>
          <p:cNvPr id="220" name="Shape 220"/>
          <p:cNvPicPr preferRelativeResize="0"/>
          <p:nvPr/>
        </p:nvPicPr>
        <p:blipFill rotWithShape="1">
          <a:blip r:embed="rId3">
            <a:alphaModFix/>
          </a:blip>
          <a:srcRect b="42588" l="0" r="0" t="0"/>
          <a:stretch/>
        </p:blipFill>
        <p:spPr>
          <a:xfrm>
            <a:off x="369019" y="2400993"/>
            <a:ext cx="8036927" cy="2742506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Shape 221"/>
          <p:cNvSpPr txBox="1"/>
          <p:nvPr/>
        </p:nvSpPr>
        <p:spPr>
          <a:xfrm>
            <a:off x="4136825" y="538900"/>
            <a:ext cx="4763700" cy="608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In 2017, the cluster ran for about 10 Million CPU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hours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2018 (Jan 1 - today) - </a:t>
            </a:r>
            <a:r>
              <a:rPr lang="en">
                <a:solidFill>
                  <a:schemeClr val="dk1"/>
                </a:solidFill>
              </a:rPr>
              <a:t>3.9</a:t>
            </a:r>
            <a:r>
              <a:rPr lang="en" sz="1400">
                <a:solidFill>
                  <a:schemeClr val="dk1"/>
                </a:solidFill>
              </a:rPr>
              <a:t> Million CPU hours</a:t>
            </a:r>
            <a:endParaRPr sz="14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B5394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Shape 2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8888" y="537994"/>
            <a:ext cx="4376868" cy="2462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Shape 2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244" y="3048300"/>
            <a:ext cx="5324756" cy="2000362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Shape 228"/>
          <p:cNvSpPr txBox="1"/>
          <p:nvPr/>
        </p:nvSpPr>
        <p:spPr>
          <a:xfrm>
            <a:off x="1409850" y="102731"/>
            <a:ext cx="61494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EFEFEF"/>
                </a:solidFill>
              </a:rPr>
              <a:t>Network Performance at the University of Colorado</a:t>
            </a:r>
            <a:endParaRPr sz="1800">
              <a:solidFill>
                <a:srgbClr val="EFEFEF"/>
              </a:solidFill>
            </a:endParaRPr>
          </a:p>
        </p:txBody>
      </p:sp>
      <p:sp>
        <p:nvSpPr>
          <p:cNvPr id="229" name="Shape 229"/>
          <p:cNvSpPr txBox="1"/>
          <p:nvPr/>
        </p:nvSpPr>
        <p:spPr>
          <a:xfrm>
            <a:off x="6010950" y="1211925"/>
            <a:ext cx="2272800" cy="631200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Internally transferring data at about 700 MB/s</a:t>
            </a:r>
            <a:endParaRPr sz="1400"/>
          </a:p>
        </p:txBody>
      </p:sp>
      <p:sp>
        <p:nvSpPr>
          <p:cNvPr id="230" name="Shape 230"/>
          <p:cNvSpPr txBox="1"/>
          <p:nvPr/>
        </p:nvSpPr>
        <p:spPr>
          <a:xfrm>
            <a:off x="6604575" y="3184525"/>
            <a:ext cx="1850100" cy="849900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Externally transferring data at about 7Gb/s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B5394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/>
        </p:nvSpPr>
        <p:spPr>
          <a:xfrm>
            <a:off x="97913" y="73125"/>
            <a:ext cx="54966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en" sz="1800" u="sng">
                <a:solidFill>
                  <a:srgbClr val="FFFFFF"/>
                </a:solidFill>
              </a:rPr>
              <a:t>New Rack assembled December 2017</a:t>
            </a:r>
            <a:endParaRPr b="1" sz="1800" u="sng"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36" name="Shape 236"/>
          <p:cNvSpPr txBox="1"/>
          <p:nvPr/>
        </p:nvSpPr>
        <p:spPr>
          <a:xfrm>
            <a:off x="286444" y="474613"/>
            <a:ext cx="5496600" cy="15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-254000" lvl="0" marL="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Char char="●"/>
            </a:pPr>
            <a:r>
              <a:rPr lang="en" sz="1400">
                <a:solidFill>
                  <a:srgbClr val="F3F3F3"/>
                </a:solidFill>
              </a:rPr>
              <a:t>15 nodes</a:t>
            </a:r>
            <a:endParaRPr sz="1400">
              <a:solidFill>
                <a:srgbClr val="F3F3F3"/>
              </a:solidFill>
            </a:endParaRPr>
          </a:p>
          <a:p>
            <a:pPr indent="-254000" lvl="0" marL="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Char char="●"/>
            </a:pPr>
            <a:r>
              <a:rPr lang="en" sz="1400">
                <a:solidFill>
                  <a:srgbClr val="F3F3F3"/>
                </a:solidFill>
              </a:rPr>
              <a:t>64 GB RAM/node</a:t>
            </a:r>
            <a:endParaRPr sz="1400">
              <a:solidFill>
                <a:srgbClr val="F3F3F3"/>
              </a:solidFill>
            </a:endParaRPr>
          </a:p>
          <a:p>
            <a:pPr indent="-254000" lvl="0" marL="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Char char="●"/>
            </a:pPr>
            <a:r>
              <a:rPr lang="en" sz="1400">
                <a:solidFill>
                  <a:srgbClr val="F3F3F3"/>
                </a:solidFill>
              </a:rPr>
              <a:t>240 cores</a:t>
            </a:r>
            <a:endParaRPr sz="1400">
              <a:solidFill>
                <a:srgbClr val="F3F3F3"/>
              </a:solidFill>
            </a:endParaRPr>
          </a:p>
          <a:p>
            <a:pPr indent="-254000" lvl="0" marL="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Char char="●"/>
            </a:pPr>
            <a:r>
              <a:rPr lang="en" sz="1400">
                <a:solidFill>
                  <a:srgbClr val="F3F3F3"/>
                </a:solidFill>
              </a:rPr>
              <a:t>180 TB Hadoop disk space</a:t>
            </a:r>
            <a:endParaRPr sz="1400">
              <a:solidFill>
                <a:srgbClr val="F3F3F3"/>
              </a:solidFill>
            </a:endParaRPr>
          </a:p>
          <a:p>
            <a:pPr indent="-254000" lvl="0" marL="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Char char="●"/>
            </a:pPr>
            <a:r>
              <a:rPr lang="en" sz="1400">
                <a:solidFill>
                  <a:srgbClr val="F3F3F3"/>
                </a:solidFill>
              </a:rPr>
              <a:t>Approximately 4000 HEPSPEC06</a:t>
            </a:r>
            <a:endParaRPr sz="1400">
              <a:solidFill>
                <a:srgbClr val="F3F3F3"/>
              </a:solidFill>
            </a:endParaRPr>
          </a:p>
          <a:p>
            <a:pPr indent="-254000" lvl="0" marL="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Char char="●"/>
            </a:pPr>
            <a:r>
              <a:rPr lang="en" sz="1400">
                <a:solidFill>
                  <a:srgbClr val="F3F3F3"/>
                </a:solidFill>
              </a:rPr>
              <a:t>Built completely in house from off the shelf components</a:t>
            </a:r>
            <a:endParaRPr sz="1400">
              <a:solidFill>
                <a:srgbClr val="F3F3F3"/>
              </a:solidFill>
            </a:endParaRPr>
          </a:p>
        </p:txBody>
      </p:sp>
      <p:pic>
        <p:nvPicPr>
          <p:cNvPr id="237" name="Shape 2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3719" y="134822"/>
            <a:ext cx="1872956" cy="48738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Shape 238"/>
          <p:cNvPicPr preferRelativeResize="0"/>
          <p:nvPr/>
        </p:nvPicPr>
        <p:blipFill rotWithShape="1">
          <a:blip r:embed="rId4">
            <a:alphaModFix/>
          </a:blip>
          <a:srcRect b="63958" l="20507" r="27482" t="8991"/>
          <a:stretch/>
        </p:blipFill>
        <p:spPr>
          <a:xfrm>
            <a:off x="3196800" y="2366588"/>
            <a:ext cx="3292219" cy="25848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Shape 239"/>
          <p:cNvPicPr preferRelativeResize="0"/>
          <p:nvPr/>
        </p:nvPicPr>
        <p:blipFill rotWithShape="1">
          <a:blip r:embed="rId3">
            <a:alphaModFix/>
          </a:blip>
          <a:srcRect b="67403" l="6663" r="7025" t="4479"/>
          <a:stretch/>
        </p:blipFill>
        <p:spPr>
          <a:xfrm>
            <a:off x="146981" y="2387897"/>
            <a:ext cx="2998931" cy="254222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Shape 240"/>
          <p:cNvSpPr txBox="1"/>
          <p:nvPr/>
        </p:nvSpPr>
        <p:spPr>
          <a:xfrm>
            <a:off x="4412788" y="522225"/>
            <a:ext cx="1986600" cy="7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Cost ~$40K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B5394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/>
          <p:nvPr>
            <p:ph type="title"/>
          </p:nvPr>
        </p:nvSpPr>
        <p:spPr>
          <a:xfrm>
            <a:off x="311700" y="176875"/>
            <a:ext cx="8520600" cy="572700"/>
          </a:xfrm>
          <a:prstGeom prst="rect">
            <a:avLst/>
          </a:prstGeom>
          <a:solidFill>
            <a:srgbClr val="D9D9D9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Accomplishments to date by An Najah HTC Class</a:t>
            </a:r>
            <a:endParaRPr/>
          </a:p>
        </p:txBody>
      </p:sp>
      <p:sp>
        <p:nvSpPr>
          <p:cNvPr id="246" name="Shape 246"/>
          <p:cNvSpPr txBox="1"/>
          <p:nvPr/>
        </p:nvSpPr>
        <p:spPr>
          <a:xfrm>
            <a:off x="311700" y="1140925"/>
            <a:ext cx="7339800" cy="33672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I</a:t>
            </a:r>
            <a:r>
              <a:rPr b="1" lang="en" sz="1200">
                <a:solidFill>
                  <a:schemeClr val="dk1"/>
                </a:solidFill>
              </a:rPr>
              <a:t>nstalled an initial operating system from USB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Called the initial machine our server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Configured the server to be a Cobbler Server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Used PXEBOOT to net-install the second machine referred to as client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Configured the server to be a Puppet Server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Used Puppet Server to configure client machine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Installed autofs from command line on the server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Used Puppet to install autofs on the client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With autofs installed you can now NFS mount /nfs/htc180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Added an addition disk to the class server /nfs/htc-data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Added to autofs on both the server and the client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Installed </a:t>
            </a:r>
            <a:r>
              <a:rPr b="1" lang="en" sz="1200">
                <a:solidFill>
                  <a:schemeClr val="dk1"/>
                </a:solidFill>
              </a:rPr>
              <a:t>HTCondor</a:t>
            </a:r>
            <a:r>
              <a:rPr lang="en" sz="1200">
                <a:solidFill>
                  <a:schemeClr val="dk1"/>
                </a:solidFill>
              </a:rPr>
              <a:t> from the command line on the server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Installed </a:t>
            </a:r>
            <a:r>
              <a:rPr b="1" lang="en" sz="1200">
                <a:solidFill>
                  <a:schemeClr val="dk1"/>
                </a:solidFill>
              </a:rPr>
              <a:t>HTCondor</a:t>
            </a:r>
            <a:r>
              <a:rPr lang="en" sz="1200">
                <a:solidFill>
                  <a:schemeClr val="dk1"/>
                </a:solidFill>
              </a:rPr>
              <a:t> using Puppet on the client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Ran our first cluster computing job - Calculation of π using Monte Carlo Methods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Ran first jobs using the XSEDE facility is the United States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7" name="Shape 247"/>
          <p:cNvPicPr preferRelativeResize="0"/>
          <p:nvPr/>
        </p:nvPicPr>
        <p:blipFill rotWithShape="1">
          <a:blip r:embed="rId3">
            <a:alphaModFix/>
          </a:blip>
          <a:srcRect b="35358" l="25220" r="24906" t="0"/>
          <a:stretch/>
        </p:blipFill>
        <p:spPr>
          <a:xfrm>
            <a:off x="6780125" y="983725"/>
            <a:ext cx="2208025" cy="286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